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56" r:id="rId5"/>
    <p:sldId id="257" r:id="rId6"/>
    <p:sldId id="285" r:id="rId7"/>
    <p:sldId id="258" r:id="rId8"/>
    <p:sldId id="283" r:id="rId9"/>
    <p:sldId id="284" r:id="rId10"/>
    <p:sldId id="282" r:id="rId11"/>
    <p:sldId id="259" r:id="rId12"/>
    <p:sldId id="260" r:id="rId13"/>
    <p:sldId id="261" r:id="rId14"/>
    <p:sldId id="263" r:id="rId15"/>
    <p:sldId id="262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9DC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4" autoAdjust="0"/>
    <p:restoredTop sz="90806" autoAdjust="0"/>
  </p:normalViewPr>
  <p:slideViewPr>
    <p:cSldViewPr snapToGrid="0" snapToObjects="1">
      <p:cViewPr>
        <p:scale>
          <a:sx n="120" d="100"/>
          <a:sy n="120" d="100"/>
        </p:scale>
        <p:origin x="1536" y="13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12/20/2016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pexels-photo-240070_v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24" y="-2436205"/>
            <a:ext cx="9149223" cy="8618955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478171" y="737729"/>
            <a:ext cx="2643016" cy="717356"/>
          </a:xfrm>
          <a:prstGeom prst="rect">
            <a:avLst/>
          </a:prstGeom>
          <a:solidFill>
            <a:srgbClr val="139D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1" y="4438382"/>
            <a:ext cx="9144000" cy="705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 descr="Statens-medierad-logo-329kb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74" y="4657983"/>
            <a:ext cx="1690106" cy="274289"/>
          </a:xfrm>
          <a:prstGeom prst="rect">
            <a:avLst/>
          </a:prstGeom>
        </p:spPr>
      </p:pic>
      <p:pic>
        <p:nvPicPr>
          <p:cNvPr id="15" name="Bildobjekt 14" descr="logotyp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1970" y="4575136"/>
            <a:ext cx="1051045" cy="408984"/>
          </a:xfrm>
          <a:prstGeom prst="rect">
            <a:avLst/>
          </a:prstGeom>
        </p:spPr>
      </p:pic>
      <p:sp>
        <p:nvSpPr>
          <p:cNvPr id="16" name="Rektangel 15"/>
          <p:cNvSpPr/>
          <p:nvPr/>
        </p:nvSpPr>
        <p:spPr>
          <a:xfrm>
            <a:off x="572242" y="737729"/>
            <a:ext cx="319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solidFill>
                  <a:schemeClr val="bg1"/>
                </a:solidFill>
                <a:cs typeface="Calibri"/>
              </a:rPr>
              <a:t>BILD ÄR E</a:t>
            </a:r>
            <a:r>
              <a:rPr lang="sv-SE" sz="3600" spc="300" dirty="0" smtClean="0">
                <a:solidFill>
                  <a:schemeClr val="bg1"/>
                </a:solidFill>
                <a:cs typeface="Calibri"/>
              </a:rPr>
              <a:t>TT</a:t>
            </a:r>
            <a:endParaRPr lang="sv-SE" sz="3600" spc="300" dirty="0">
              <a:solidFill>
                <a:schemeClr val="bg1"/>
              </a:solidFill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478171" y="1619724"/>
            <a:ext cx="1625786" cy="717356"/>
          </a:xfrm>
          <a:prstGeom prst="rect">
            <a:avLst/>
          </a:prstGeom>
          <a:solidFill>
            <a:srgbClr val="139D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/>
          <p:cNvSpPr/>
          <p:nvPr/>
        </p:nvSpPr>
        <p:spPr>
          <a:xfrm>
            <a:off x="572242" y="1619724"/>
            <a:ext cx="2075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solidFill>
                  <a:schemeClr val="bg1"/>
                </a:solidFill>
                <a:cs typeface="Calibri"/>
              </a:rPr>
              <a:t>SPRÅK</a:t>
            </a:r>
            <a:endParaRPr lang="sv-SE" sz="36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90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0" y="1733426"/>
            <a:ext cx="9144000" cy="195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7000" dirty="0" smtClean="0">
                <a:solidFill>
                  <a:schemeClr val="bg1"/>
                </a:solidFill>
                <a:latin typeface="Calibri" charset="0"/>
              </a:rPr>
              <a:t>Bildsymboler </a:t>
            </a:r>
            <a:br>
              <a:rPr lang="sv-SE" sz="7000" dirty="0" smtClean="0">
                <a:solidFill>
                  <a:schemeClr val="bg1"/>
                </a:solidFill>
                <a:latin typeface="Calibri" charset="0"/>
              </a:rPr>
            </a:br>
            <a:r>
              <a:rPr lang="sv-SE" sz="7000" dirty="0" smtClean="0">
                <a:solidFill>
                  <a:schemeClr val="bg1"/>
                </a:solidFill>
                <a:latin typeface="Calibri" charset="0"/>
              </a:rPr>
              <a:t>i vår vardag</a:t>
            </a:r>
            <a:endParaRPr lang="sv-SE" sz="7000" dirty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23" name="Rektangel 2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92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2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34" name="Bildobjekt 33" descr="scream_emoji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400" y="704495"/>
            <a:ext cx="3267614" cy="403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3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317604"/>
            <a:ext cx="9143999" cy="2860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v-SE" sz="3600" dirty="0">
                <a:solidFill>
                  <a:srgbClr val="FFFFFF"/>
                </a:solidFill>
                <a:latin typeface="Calibri"/>
                <a:cs typeface="Calibri"/>
              </a:rPr>
              <a:t>Vi avkodar och tolkar bilder dagligen. </a:t>
            </a:r>
            <a:r>
              <a:rPr lang="sv-SE" sz="3600" dirty="0" smtClean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sv-SE" sz="36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sv-SE" sz="3600" dirty="0" smtClean="0">
                <a:solidFill>
                  <a:srgbClr val="FFFFFF"/>
                </a:solidFill>
                <a:latin typeface="Calibri"/>
                <a:cs typeface="Calibri"/>
              </a:rPr>
              <a:t>Detta </a:t>
            </a:r>
            <a:r>
              <a:rPr lang="sv-SE" sz="3600" dirty="0">
                <a:solidFill>
                  <a:srgbClr val="FFFFFF"/>
                </a:solidFill>
                <a:latin typeface="Calibri"/>
                <a:cs typeface="Calibri"/>
              </a:rPr>
              <a:t>sker oftast automatiskt och är </a:t>
            </a:r>
            <a:r>
              <a:rPr lang="sv-SE" sz="3600" dirty="0" smtClean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sv-SE" sz="36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sv-SE" sz="3600" dirty="0" smtClean="0">
                <a:solidFill>
                  <a:srgbClr val="FFFFFF"/>
                </a:solidFill>
                <a:latin typeface="Calibri"/>
                <a:cs typeface="Calibri"/>
              </a:rPr>
              <a:t>inget </a:t>
            </a:r>
            <a:r>
              <a:rPr lang="sv-SE" sz="3600" dirty="0">
                <a:solidFill>
                  <a:srgbClr val="FFFFFF"/>
                </a:solidFill>
                <a:latin typeface="Calibri"/>
                <a:cs typeface="Calibri"/>
              </a:rPr>
              <a:t>vi reflekterar över.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sv-SE" sz="3600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v-SE" sz="3600" dirty="0">
                <a:solidFill>
                  <a:srgbClr val="FFFFFF"/>
                </a:solidFill>
                <a:latin typeface="Calibri"/>
                <a:cs typeface="Calibri"/>
              </a:rPr>
              <a:t>Man kan säga att vi läser bilder.</a:t>
            </a:r>
          </a:p>
        </p:txBody>
      </p:sp>
      <p:sp>
        <p:nvSpPr>
          <p:cNvPr id="6" name="Rektangel 5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12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" descr="gröna gubba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8419" y="635380"/>
            <a:ext cx="4096422" cy="4095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37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2" name="Bildobjekt 1" descr="WC_sign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250" y="649990"/>
            <a:ext cx="4148666" cy="405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0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2" name="Bildobjekt 1" descr="sex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5497" y="936038"/>
            <a:ext cx="4928191" cy="351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5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pexels-photo-11564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26288"/>
            <a:ext cx="9144000" cy="6086475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1946" y="553724"/>
            <a:ext cx="3752608" cy="431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eaLnBrk="1" hangingPunct="1">
              <a:lnSpc>
                <a:spcPct val="80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v-SE" sz="6800" dirty="0">
                <a:solidFill>
                  <a:srgbClr val="FFFFFF"/>
                </a:solidFill>
                <a:latin typeface="Calibri" charset="0"/>
              </a:rPr>
              <a:t>Bilder berättar </a:t>
            </a:r>
            <a:endParaRPr lang="sv-SE" sz="6800" dirty="0" smtClean="0">
              <a:solidFill>
                <a:srgbClr val="FFFFFF"/>
              </a:solidFill>
              <a:latin typeface="Calibri" charset="0"/>
            </a:endParaRPr>
          </a:p>
          <a:p>
            <a:pPr eaLnBrk="1" hangingPunct="1">
              <a:lnSpc>
                <a:spcPct val="80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v-SE" sz="6800" dirty="0" smtClean="0">
                <a:solidFill>
                  <a:srgbClr val="FFFFFF"/>
                </a:solidFill>
                <a:latin typeface="Calibri" charset="0"/>
              </a:rPr>
              <a:t>utan </a:t>
            </a:r>
            <a:r>
              <a:rPr lang="sv-SE" sz="6800" dirty="0">
                <a:solidFill>
                  <a:srgbClr val="FFFFFF"/>
                </a:solidFill>
                <a:latin typeface="Calibri" charset="0"/>
              </a:rPr>
              <a:t>att använda ord</a:t>
            </a:r>
          </a:p>
        </p:txBody>
      </p:sp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02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599778"/>
            <a:ext cx="9143999" cy="4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sv-SE" sz="2400" dirty="0">
                <a:solidFill>
                  <a:srgbClr val="FFFFFF"/>
                </a:solidFill>
                <a:latin typeface="Calibri"/>
                <a:cs typeface="Calibri"/>
              </a:rPr>
              <a:t>Ett </a:t>
            </a:r>
            <a:r>
              <a:rPr lang="sv-SE" sz="2400" dirty="0" smtClean="0">
                <a:solidFill>
                  <a:srgbClr val="FFFFFF"/>
                </a:solidFill>
                <a:latin typeface="Calibri"/>
                <a:cs typeface="Calibri"/>
              </a:rPr>
              <a:t>textbudskap</a:t>
            </a:r>
            <a:endParaRPr lang="sv-SE"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2007712"/>
            <a:ext cx="9143999" cy="132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v-SE" sz="4000" dirty="0" smtClean="0">
                <a:solidFill>
                  <a:srgbClr val="FFFFFF"/>
                </a:solidFill>
                <a:latin typeface="Calibri"/>
                <a:cs typeface="Calibri"/>
              </a:rPr>
              <a:t>– Det </a:t>
            </a:r>
            <a:r>
              <a:rPr lang="sv-SE" sz="4000" dirty="0">
                <a:solidFill>
                  <a:srgbClr val="FFFFFF"/>
                </a:solidFill>
                <a:latin typeface="Calibri"/>
                <a:cs typeface="Calibri"/>
              </a:rPr>
              <a:t>du säger kan göra lika ont </a:t>
            </a:r>
            <a:endParaRPr lang="sv-SE" sz="400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v-SE" sz="4000" dirty="0" smtClean="0">
                <a:solidFill>
                  <a:srgbClr val="FFFFFF"/>
                </a:solidFill>
                <a:latin typeface="Calibri"/>
                <a:cs typeface="Calibri"/>
              </a:rPr>
              <a:t>som </a:t>
            </a:r>
            <a:r>
              <a:rPr lang="sv-SE" sz="4000" dirty="0">
                <a:solidFill>
                  <a:srgbClr val="FFFFFF"/>
                </a:solidFill>
                <a:latin typeface="Calibri"/>
                <a:cs typeface="Calibri"/>
              </a:rPr>
              <a:t>fysiskt </a:t>
            </a:r>
            <a:r>
              <a:rPr lang="sv-SE" sz="4000" dirty="0" smtClean="0">
                <a:solidFill>
                  <a:srgbClr val="FFFFFF"/>
                </a:solidFill>
                <a:latin typeface="Calibri"/>
                <a:cs typeface="Calibri"/>
              </a:rPr>
              <a:t>våld.</a:t>
            </a:r>
            <a:endParaRPr lang="sv-SE" sz="4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04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448935"/>
            <a:ext cx="9143999" cy="4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sv-SE" sz="2400" dirty="0">
                <a:solidFill>
                  <a:srgbClr val="FFFFFF"/>
                </a:solidFill>
                <a:latin typeface="Calibri"/>
                <a:cs typeface="Calibri"/>
              </a:rPr>
              <a:t>Ett </a:t>
            </a:r>
            <a:r>
              <a:rPr lang="sv-SE" sz="2400" dirty="0" smtClean="0">
                <a:solidFill>
                  <a:srgbClr val="FFFFFF"/>
                </a:solidFill>
                <a:latin typeface="Calibri"/>
                <a:cs typeface="Calibri"/>
              </a:rPr>
              <a:t>bildbudskap</a:t>
            </a:r>
            <a:endParaRPr lang="sv-SE"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3" name="Bildobjekt 2" descr="bildbuskap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3337" y="1064244"/>
            <a:ext cx="5487968" cy="3543482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9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1263" y="1002164"/>
            <a:ext cx="2701320" cy="3781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448935"/>
            <a:ext cx="9143999" cy="4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sv-SE" sz="2400" dirty="0">
                <a:solidFill>
                  <a:srgbClr val="FFFFFF"/>
                </a:solidFill>
                <a:latin typeface="Calibri"/>
                <a:cs typeface="Calibri"/>
              </a:rPr>
              <a:t>Ett </a:t>
            </a:r>
            <a:r>
              <a:rPr lang="sv-SE" sz="2400" dirty="0" smtClean="0">
                <a:solidFill>
                  <a:srgbClr val="FFFFFF"/>
                </a:solidFill>
                <a:latin typeface="Calibri"/>
                <a:cs typeface="Calibri"/>
              </a:rPr>
              <a:t>bildbudskap</a:t>
            </a:r>
            <a:endParaRPr lang="sv-SE"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282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599778"/>
            <a:ext cx="9143999" cy="4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sv-SE" sz="2400" dirty="0">
                <a:solidFill>
                  <a:srgbClr val="FFFFFF"/>
                </a:solidFill>
                <a:latin typeface="Calibri"/>
                <a:cs typeface="Calibri"/>
              </a:rPr>
              <a:t>Ett </a:t>
            </a:r>
            <a:r>
              <a:rPr lang="sv-SE" sz="2400" dirty="0" smtClean="0">
                <a:solidFill>
                  <a:srgbClr val="FFFFFF"/>
                </a:solidFill>
                <a:latin typeface="Calibri"/>
                <a:cs typeface="Calibri"/>
              </a:rPr>
              <a:t>textbudskap</a:t>
            </a:r>
            <a:endParaRPr lang="sv-SE"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2007712"/>
            <a:ext cx="9143999" cy="132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v-SE" sz="4000" dirty="0" smtClean="0">
                <a:solidFill>
                  <a:srgbClr val="FFFFFF"/>
                </a:solidFill>
                <a:latin typeface="Calibri"/>
                <a:cs typeface="Calibri"/>
              </a:rPr>
              <a:t>– Använd </a:t>
            </a:r>
            <a:r>
              <a:rPr lang="sv-SE" sz="4000" dirty="0">
                <a:solidFill>
                  <a:srgbClr val="FFFFFF"/>
                </a:solidFill>
                <a:latin typeface="Calibri"/>
                <a:cs typeface="Calibri"/>
              </a:rPr>
              <a:t>bilbälte, </a:t>
            </a:r>
            <a:r>
              <a:rPr lang="sv-SE" sz="4000" dirty="0" smtClean="0">
                <a:solidFill>
                  <a:srgbClr val="FFFFFF"/>
                </a:solidFill>
                <a:latin typeface="Calibri"/>
                <a:cs typeface="Calibri"/>
              </a:rPr>
              <a:t>annars </a:t>
            </a:r>
          </a:p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sv-SE" sz="4000" dirty="0" smtClean="0">
                <a:solidFill>
                  <a:srgbClr val="FFFFFF"/>
                </a:solidFill>
                <a:latin typeface="Calibri"/>
                <a:cs typeface="Calibri"/>
              </a:rPr>
              <a:t>kan du </a:t>
            </a:r>
            <a:r>
              <a:rPr lang="sv-SE" sz="4000" dirty="0">
                <a:solidFill>
                  <a:srgbClr val="FFFFFF"/>
                </a:solidFill>
                <a:latin typeface="Calibri"/>
                <a:cs typeface="Calibri"/>
              </a:rPr>
              <a:t>skada dig svårt</a:t>
            </a:r>
            <a:r>
              <a:rPr lang="sv-SE" sz="4000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lang="sv-SE" sz="4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0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1404078" y="1662713"/>
            <a:ext cx="6330307" cy="175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3200" dirty="0">
                <a:solidFill>
                  <a:srgbClr val="FFFFFF"/>
                </a:solidFill>
                <a:latin typeface="Calibri" charset="0"/>
              </a:rPr>
              <a:t>En del bilder är inte lika självklara i sin tolkning. Hur bilden tolkas beror på vem som ser på bilden</a:t>
            </a:r>
            <a:r>
              <a:rPr lang="sv-SE" sz="3200" dirty="0" smtClean="0">
                <a:solidFill>
                  <a:srgbClr val="FFFFFF"/>
                </a:solidFill>
                <a:latin typeface="Calibri" charset="0"/>
              </a:rPr>
              <a:t>.</a:t>
            </a:r>
            <a:endParaRPr lang="sv-SE" sz="32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44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1" descr="flicka på stranden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0627" y="844188"/>
            <a:ext cx="5431010" cy="3622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02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" descr="flicka och penga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784" y="801897"/>
            <a:ext cx="5427325" cy="3723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51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1" descr="man mot vägg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783" y="853350"/>
            <a:ext cx="5427325" cy="3631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34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" descr="knuten näv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783" y="838460"/>
            <a:ext cx="5427325" cy="3620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05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2089028"/>
            <a:ext cx="9143999" cy="706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sv-SE" sz="4000" dirty="0">
                <a:solidFill>
                  <a:srgbClr val="FFFFFF"/>
                </a:solidFill>
                <a:latin typeface="Verdana" charset="0"/>
              </a:rPr>
              <a:t>En bild ljuger </a:t>
            </a:r>
            <a:r>
              <a:rPr lang="sv-SE" sz="4000" dirty="0" smtClean="0">
                <a:solidFill>
                  <a:srgbClr val="FFFFFF"/>
                </a:solidFill>
                <a:latin typeface="Verdana" charset="0"/>
              </a:rPr>
              <a:t>aldrig</a:t>
            </a:r>
            <a:r>
              <a:rPr lang="is-IS" sz="4000" dirty="0" smtClean="0">
                <a:solidFill>
                  <a:srgbClr val="FFFFFF"/>
                </a:solidFill>
                <a:latin typeface="Verdana" charset="0"/>
              </a:rPr>
              <a:t>…eller?</a:t>
            </a:r>
            <a:endParaRPr lang="sv-SE" sz="4000" dirty="0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16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3431" y="648898"/>
            <a:ext cx="2147979" cy="4038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59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 bwMode="auto">
          <a:xfrm>
            <a:off x="1308162" y="1072764"/>
            <a:ext cx="6528734" cy="3590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442003"/>
            <a:ext cx="9143999" cy="4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sv-SE" sz="2400" dirty="0" smtClean="0">
                <a:solidFill>
                  <a:srgbClr val="FFFFFF"/>
                </a:solidFill>
                <a:latin typeface="Calibri"/>
                <a:cs typeface="Calibri"/>
              </a:rPr>
              <a:t>Bildbeskärning</a:t>
            </a:r>
            <a:endParaRPr lang="sv-SE"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8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6254" y="588606"/>
            <a:ext cx="3967956" cy="397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ktangel 9"/>
          <p:cNvSpPr/>
          <p:nvPr/>
        </p:nvSpPr>
        <p:spPr>
          <a:xfrm>
            <a:off x="5537998" y="776324"/>
            <a:ext cx="1857824" cy="35689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630698" y="757784"/>
            <a:ext cx="1857824" cy="3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sv-SE" sz="1600" dirty="0" smtClean="0">
                <a:solidFill>
                  <a:srgbClr val="FFFFFF"/>
                </a:solidFill>
                <a:latin typeface="Verdana" charset="0"/>
              </a:rPr>
              <a:t>The Economist</a:t>
            </a:r>
            <a:endParaRPr lang="sv-SE" sz="1600" dirty="0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76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5732" y="1132141"/>
            <a:ext cx="4730950" cy="349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ruta 1"/>
          <p:cNvSpPr txBox="1">
            <a:spLocks noChangeArrowheads="1"/>
          </p:cNvSpPr>
          <p:nvPr/>
        </p:nvSpPr>
        <p:spPr bwMode="auto">
          <a:xfrm>
            <a:off x="2205732" y="454006"/>
            <a:ext cx="4730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sv-SE" sz="2400" dirty="0">
                <a:solidFill>
                  <a:srgbClr val="FFFFFF"/>
                </a:solidFill>
                <a:latin typeface="Calibri"/>
                <a:cs typeface="Calibri"/>
              </a:rPr>
              <a:t>Bildbeskärning och retuschering</a:t>
            </a:r>
          </a:p>
        </p:txBody>
      </p:sp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37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399668"/>
            <a:ext cx="9143999" cy="4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sv-SE" sz="2400" dirty="0" smtClean="0">
                <a:solidFill>
                  <a:srgbClr val="FFFFFF"/>
                </a:solidFill>
                <a:latin typeface="Calibri"/>
                <a:cs typeface="Calibri"/>
              </a:rPr>
              <a:t>Bildmontage</a:t>
            </a:r>
            <a:endParaRPr lang="sv-SE"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5" name="Bildobjekt 1" descr="terje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8539" y="987473"/>
            <a:ext cx="6086922" cy="37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16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839821"/>
            <a:ext cx="9143999" cy="132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v-SE" sz="4000" dirty="0">
                <a:solidFill>
                  <a:srgbClr val="FFFFFF"/>
                </a:solidFill>
                <a:latin typeface="Verdana" charset="0"/>
              </a:rPr>
              <a:t>Med en text kan </a:t>
            </a:r>
            <a:r>
              <a:rPr lang="sv-SE" sz="4000" dirty="0" smtClean="0">
                <a:solidFill>
                  <a:srgbClr val="FFFFFF"/>
                </a:solidFill>
                <a:latin typeface="Verdana" charset="0"/>
              </a:rPr>
              <a:t>bildens </a:t>
            </a:r>
          </a:p>
          <a:p>
            <a:pPr algn="ctr">
              <a:buClr>
                <a:srgbClr val="000000"/>
              </a:buClr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v-SE" sz="4000" dirty="0" smtClean="0">
                <a:solidFill>
                  <a:srgbClr val="FFFFFF"/>
                </a:solidFill>
                <a:latin typeface="Verdana" charset="0"/>
              </a:rPr>
              <a:t>betydelse </a:t>
            </a:r>
            <a:r>
              <a:rPr lang="sv-SE" sz="4000" dirty="0">
                <a:solidFill>
                  <a:srgbClr val="FFFFFF"/>
                </a:solidFill>
                <a:latin typeface="Verdana" charset="0"/>
              </a:rPr>
              <a:t>förändras</a:t>
            </a:r>
          </a:p>
        </p:txBody>
      </p:sp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64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5" name="Bildobjekt 4" descr="big_kno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2311"/>
            <a:ext cx="9144000" cy="485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6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big_kno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2311"/>
            <a:ext cx="9144000" cy="4851189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369059"/>
            <a:ext cx="9144000" cy="706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sv-SE" sz="4000" dirty="0">
                <a:solidFill>
                  <a:srgbClr val="FFFFFF"/>
                </a:solidFill>
                <a:latin typeface="Calibri" charset="0"/>
              </a:rPr>
              <a:t>Ont i magen?</a:t>
            </a:r>
          </a:p>
        </p:txBody>
      </p:sp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35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marlboro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8074" y="782371"/>
            <a:ext cx="4909712" cy="3515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ktangel 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1" descr="ny feed m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527" y="637915"/>
            <a:ext cx="3703210" cy="399202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96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tidningsresa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21" y="467838"/>
            <a:ext cx="6823729" cy="4384941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07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710893"/>
            <a:ext cx="9143999" cy="111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sv-SE" sz="4000" dirty="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rPr>
              <a:t>Praktisk </a:t>
            </a:r>
            <a:r>
              <a:rPr lang="sv-SE" sz="4000" dirty="0" smtClean="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rPr>
              <a:t>uppgift</a:t>
            </a:r>
            <a:endParaRPr lang="sv-SE" sz="4000" dirty="0">
              <a:solidFill>
                <a:srgbClr val="FFFFFF"/>
              </a:solidFill>
              <a:latin typeface="Calibri"/>
              <a:ea typeface="ＭＳ Ｐゴシック" charset="0"/>
              <a:cs typeface="Calibri"/>
            </a:endParaRPr>
          </a:p>
          <a:p>
            <a:pPr algn="ctr">
              <a:lnSpc>
                <a:spcPct val="130000"/>
              </a:lnSpc>
              <a:defRPr/>
            </a:pPr>
            <a:r>
              <a:rPr lang="sv-SE" sz="2400" dirty="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rPr>
              <a:t>Vinkla ett budskap med bild i kombination med </a:t>
            </a:r>
            <a:r>
              <a:rPr lang="sv-SE" sz="2400" dirty="0" smtClean="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rPr>
              <a:t>text.</a:t>
            </a:r>
            <a:endParaRPr lang="sv-SE" sz="2400" dirty="0">
              <a:solidFill>
                <a:srgbClr val="FFFFFF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0" y="0"/>
            <a:ext cx="9144000" cy="231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0" y="-32792"/>
            <a:ext cx="9144000" cy="22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sv-SE" sz="1000" dirty="0" smtClean="0">
                <a:solidFill>
                  <a:schemeClr val="bg1"/>
                </a:solidFill>
                <a:latin typeface="Calibri" charset="0"/>
              </a:rPr>
              <a:t>Propaganda och bilders makt – Bild är ett språk</a:t>
            </a:r>
            <a:endParaRPr lang="sv-SE" sz="10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06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sharepoint/v3/field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592</TotalTime>
  <Words>377</Words>
  <Application>Microsoft Office PowerPoint</Application>
  <PresentationFormat>Bildspel på skärmen (16:9)</PresentationFormat>
  <Paragraphs>57</Paragraphs>
  <Slides>30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30</vt:i4>
      </vt:variant>
    </vt:vector>
  </HeadingPairs>
  <TitlesOfParts>
    <vt:vector size="37" baseType="lpstr">
      <vt:lpstr>MS PGothic</vt:lpstr>
      <vt:lpstr>MS PGothic</vt:lpstr>
      <vt:lpstr>Arial</vt:lpstr>
      <vt:lpstr>Calibri</vt:lpstr>
      <vt:lpstr>Times New Roman</vt:lpstr>
      <vt:lpstr>Verdana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är ett språk - elever</dc:title>
  <dc:creator>Statens medieråd;Elisabet Jonsved;Elin Jönsson</dc:creator>
  <cp:keywords>Propaganda, bildspråk</cp:keywords>
  <cp:lastModifiedBy>Kalevi Pitkänen</cp:lastModifiedBy>
  <cp:revision>96</cp:revision>
  <dcterms:created xsi:type="dcterms:W3CDTF">2010-04-12T23:12:02Z</dcterms:created>
  <dcterms:modified xsi:type="dcterms:W3CDTF">2016-12-20T09:43:59Z</dcterms:modified>
  <cp:category>Nohate</cp:category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